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League Spartan" panose="020B0604020202020204" charset="0"/>
      <p:regular r:id="rId18"/>
    </p:embeddedFont>
    <p:embeddedFont>
      <p:font typeface="Poppins" panose="00000500000000000000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Bold" panose="02000000000000000000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7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7" Type="http://schemas.openxmlformats.org/officeDocument/2006/relationships/image" Target="../media/image30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148" b="-914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717675" y="180975"/>
            <a:ext cx="805519" cy="2673350"/>
            <a:chOff x="0" y="0"/>
            <a:chExt cx="212153" cy="7040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2153" cy="704092"/>
            </a:xfrm>
            <a:custGeom>
              <a:avLst/>
              <a:gdLst/>
              <a:ahLst/>
              <a:cxnLst/>
              <a:rect l="l" t="t" r="r" b="b"/>
              <a:pathLst>
                <a:path w="212153" h="704092">
                  <a:moveTo>
                    <a:pt x="0" y="0"/>
                  </a:moveTo>
                  <a:lnTo>
                    <a:pt x="212153" y="0"/>
                  </a:lnTo>
                  <a:lnTo>
                    <a:pt x="212153" y="704092"/>
                  </a:lnTo>
                  <a:lnTo>
                    <a:pt x="0" y="704092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12153" cy="751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17675" y="7794625"/>
            <a:ext cx="805519" cy="2673350"/>
            <a:chOff x="0" y="0"/>
            <a:chExt cx="212153" cy="7040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2153" cy="704092"/>
            </a:xfrm>
            <a:custGeom>
              <a:avLst/>
              <a:gdLst/>
              <a:ahLst/>
              <a:cxnLst/>
              <a:rect l="l" t="t" r="r" b="b"/>
              <a:pathLst>
                <a:path w="212153" h="704092">
                  <a:moveTo>
                    <a:pt x="0" y="0"/>
                  </a:moveTo>
                  <a:lnTo>
                    <a:pt x="212153" y="0"/>
                  </a:lnTo>
                  <a:lnTo>
                    <a:pt x="212153" y="704092"/>
                  </a:lnTo>
                  <a:lnTo>
                    <a:pt x="0" y="704092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12153" cy="751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300200" y="3190875"/>
            <a:ext cx="2546350" cy="7410450"/>
            <a:chOff x="0" y="0"/>
            <a:chExt cx="670644" cy="195172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70644" cy="1951724"/>
            </a:xfrm>
            <a:custGeom>
              <a:avLst/>
              <a:gdLst/>
              <a:ahLst/>
              <a:cxnLst/>
              <a:rect l="l" t="t" r="r" b="b"/>
              <a:pathLst>
                <a:path w="670644" h="1951724">
                  <a:moveTo>
                    <a:pt x="155060" y="0"/>
                  </a:moveTo>
                  <a:lnTo>
                    <a:pt x="515583" y="0"/>
                  </a:lnTo>
                  <a:cubicBezTo>
                    <a:pt x="601221" y="0"/>
                    <a:pt x="670644" y="69423"/>
                    <a:pt x="670644" y="155060"/>
                  </a:cubicBezTo>
                  <a:lnTo>
                    <a:pt x="670644" y="1796663"/>
                  </a:lnTo>
                  <a:cubicBezTo>
                    <a:pt x="670644" y="1882301"/>
                    <a:pt x="601221" y="1951724"/>
                    <a:pt x="515583" y="1951724"/>
                  </a:cubicBezTo>
                  <a:lnTo>
                    <a:pt x="155060" y="1951724"/>
                  </a:lnTo>
                  <a:cubicBezTo>
                    <a:pt x="113936" y="1951724"/>
                    <a:pt x="74496" y="1935387"/>
                    <a:pt x="45416" y="1906307"/>
                  </a:cubicBezTo>
                  <a:cubicBezTo>
                    <a:pt x="16337" y="1877228"/>
                    <a:pt x="0" y="1837788"/>
                    <a:pt x="0" y="1796663"/>
                  </a:cubicBezTo>
                  <a:lnTo>
                    <a:pt x="0" y="155060"/>
                  </a:lnTo>
                  <a:cubicBezTo>
                    <a:pt x="0" y="69423"/>
                    <a:pt x="69423" y="0"/>
                    <a:pt x="155060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70644" cy="19993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717675" y="3209696"/>
            <a:ext cx="5118304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b="1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CREDIT CARD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17675" y="4063984"/>
            <a:ext cx="10236607" cy="174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PILOT PROJECT – MITRON BANK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17675" y="5871326"/>
            <a:ext cx="9204044" cy="157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36"/>
              </a:lnSpc>
              <a:spcBef>
                <a:spcPct val="0"/>
              </a:spcBef>
            </a:pPr>
            <a:r>
              <a:rPr lang="en-US" sz="2954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Pilot project using customer data across five cities to validate Mitron Bank’s new credit card strategy.</a:t>
            </a:r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B31E320F-3D7A-1763-FFD1-1D034C44A388}"/>
              </a:ext>
            </a:extLst>
          </p:cNvPr>
          <p:cNvSpPr txBox="1"/>
          <p:nvPr/>
        </p:nvSpPr>
        <p:spPr>
          <a:xfrm>
            <a:off x="10299598" y="7624936"/>
            <a:ext cx="5118304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By Sourav </a:t>
            </a:r>
            <a:r>
              <a:rPr lang="en-US" sz="3999" dirty="0">
                <a:solidFill>
                  <a:srgbClr val="000000"/>
                </a:solidFill>
                <a:latin typeface="Roboto Bold"/>
                <a:ea typeface="Roboto Bold"/>
                <a:sym typeface="Roboto Bold"/>
              </a:rPr>
              <a:t>Paul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95700" y="-2940108"/>
            <a:ext cx="1435100" cy="5880217"/>
            <a:chOff x="0" y="0"/>
            <a:chExt cx="377969" cy="15486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95700" y="3409473"/>
            <a:ext cx="1435100" cy="1764780"/>
            <a:chOff x="0" y="0"/>
            <a:chExt cx="377969" cy="4647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7969" cy="464798"/>
            </a:xfrm>
            <a:custGeom>
              <a:avLst/>
              <a:gdLst/>
              <a:ahLst/>
              <a:cxnLst/>
              <a:rect l="l" t="t" r="r" b="b"/>
              <a:pathLst>
                <a:path w="377969" h="464798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275814"/>
                  </a:lnTo>
                  <a:cubicBezTo>
                    <a:pt x="377969" y="380187"/>
                    <a:pt x="293358" y="464798"/>
                    <a:pt x="188984" y="464798"/>
                  </a:cubicBezTo>
                  <a:lnTo>
                    <a:pt x="188984" y="464798"/>
                  </a:lnTo>
                  <a:cubicBezTo>
                    <a:pt x="138863" y="464798"/>
                    <a:pt x="90794" y="444887"/>
                    <a:pt x="55352" y="409446"/>
                  </a:cubicBezTo>
                  <a:cubicBezTo>
                    <a:pt x="19911" y="374004"/>
                    <a:pt x="0" y="325935"/>
                    <a:pt x="0" y="275814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77969" cy="512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108617" y="5351508"/>
            <a:ext cx="1435100" cy="5880217"/>
            <a:chOff x="0" y="0"/>
            <a:chExt cx="377969" cy="15486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028700" y="2716274"/>
            <a:ext cx="7592528" cy="5270467"/>
          </a:xfrm>
          <a:custGeom>
            <a:avLst/>
            <a:gdLst/>
            <a:ahLst/>
            <a:cxnLst/>
            <a:rect l="l" t="t" r="r" b="b"/>
            <a:pathLst>
              <a:path w="7592528" h="5270467">
                <a:moveTo>
                  <a:pt x="0" y="0"/>
                </a:moveTo>
                <a:lnTo>
                  <a:pt x="7592528" y="0"/>
                </a:lnTo>
                <a:lnTo>
                  <a:pt x="7592528" y="5270467"/>
                </a:lnTo>
                <a:lnTo>
                  <a:pt x="0" y="52704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142875"/>
            <a:ext cx="4824413" cy="62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1"/>
              </a:lnSpc>
              <a:spcBef>
                <a:spcPct val="0"/>
              </a:spcBef>
            </a:pPr>
            <a:r>
              <a:rPr lang="en-US" sz="3708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INSIGHTS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821463"/>
            <a:ext cx="6632575" cy="91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37"/>
              </a:lnSpc>
              <a:spcBef>
                <a:spcPct val="0"/>
              </a:spcBef>
            </a:pPr>
            <a:r>
              <a:rPr lang="en-US" sz="53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AND FINDINGS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4821" y="1725871"/>
            <a:ext cx="5339504" cy="589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72"/>
              </a:lnSpc>
              <a:spcBef>
                <a:spcPct val="0"/>
              </a:spcBef>
            </a:pPr>
            <a:r>
              <a:rPr lang="en-US" sz="34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INCOME BY OCCUPATION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841093" y="2361356"/>
            <a:ext cx="6221634" cy="2538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0987" lvl="1" indent="-220493" algn="l">
              <a:lnSpc>
                <a:spcPts val="2859"/>
              </a:lnSpc>
              <a:buFont typeface="Arial"/>
              <a:buChar char="•"/>
            </a:pPr>
            <a:r>
              <a:rPr lang="en-US" sz="20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Income &amp; Spending: Salaried IT employees dominate with the highest total income (₹477M) and spending (₹244M), indicating strong purchasing power. Business owners and salaried others contribute moderately, while freelancers and government employees remain lower contributors overall.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43831" y="8350023"/>
            <a:ext cx="7782131" cy="532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3039" lvl="1" indent="-166520" algn="l">
              <a:lnSpc>
                <a:spcPts val="2159"/>
              </a:lnSpc>
              <a:spcBef>
                <a:spcPct val="0"/>
              </a:spcBef>
              <a:buFont typeface="Arial"/>
              <a:buChar char="•"/>
            </a:pPr>
            <a:r>
              <a:rPr lang="en-US" sz="15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IT</a:t>
            </a:r>
            <a:r>
              <a:rPr lang="en-US" sz="1542" u="none" strike="noStrike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 employees drive the highest income and spending, while freelancers show strong utilisation; government employees remain conservative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841093" y="5568639"/>
            <a:ext cx="6221634" cy="2538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0987" lvl="1" indent="-220493" algn="l">
              <a:lnSpc>
                <a:spcPts val="2859"/>
              </a:lnSpc>
              <a:buFont typeface="Arial"/>
              <a:buChar char="•"/>
            </a:pPr>
            <a:r>
              <a:rPr lang="en-US" sz="20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Income Utilisation: IT employees (51%) and freelancers (45.8%) spend a significant share of their income, showing higher engagement. In contrast, government employees (29%) and business owners (33%) spend conservatively, reflecting cautious financial behavior.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95700" y="-2940108"/>
            <a:ext cx="1435100" cy="5880217"/>
            <a:chOff x="0" y="0"/>
            <a:chExt cx="377969" cy="15486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95700" y="3409473"/>
            <a:ext cx="1435100" cy="1764780"/>
            <a:chOff x="0" y="0"/>
            <a:chExt cx="377969" cy="4647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7969" cy="464798"/>
            </a:xfrm>
            <a:custGeom>
              <a:avLst/>
              <a:gdLst/>
              <a:ahLst/>
              <a:cxnLst/>
              <a:rect l="l" t="t" r="r" b="b"/>
              <a:pathLst>
                <a:path w="377969" h="464798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275814"/>
                  </a:lnTo>
                  <a:cubicBezTo>
                    <a:pt x="377969" y="380187"/>
                    <a:pt x="293358" y="464798"/>
                    <a:pt x="188984" y="464798"/>
                  </a:cubicBezTo>
                  <a:lnTo>
                    <a:pt x="188984" y="464798"/>
                  </a:lnTo>
                  <a:cubicBezTo>
                    <a:pt x="138863" y="464798"/>
                    <a:pt x="90794" y="444887"/>
                    <a:pt x="55352" y="409446"/>
                  </a:cubicBezTo>
                  <a:cubicBezTo>
                    <a:pt x="19911" y="374004"/>
                    <a:pt x="0" y="325935"/>
                    <a:pt x="0" y="275814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77969" cy="512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108617" y="5351508"/>
            <a:ext cx="1435100" cy="5880217"/>
            <a:chOff x="0" y="0"/>
            <a:chExt cx="377969" cy="15486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34663" y="2491835"/>
            <a:ext cx="7891299" cy="5364836"/>
          </a:xfrm>
          <a:custGeom>
            <a:avLst/>
            <a:gdLst/>
            <a:ahLst/>
            <a:cxnLst/>
            <a:rect l="l" t="t" r="r" b="b"/>
            <a:pathLst>
              <a:path w="7891299" h="5364836">
                <a:moveTo>
                  <a:pt x="0" y="0"/>
                </a:moveTo>
                <a:lnTo>
                  <a:pt x="7891299" y="0"/>
                </a:lnTo>
                <a:lnTo>
                  <a:pt x="7891299" y="5364835"/>
                </a:lnTo>
                <a:lnTo>
                  <a:pt x="0" y="5364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142875"/>
            <a:ext cx="4824413" cy="62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1"/>
              </a:lnSpc>
              <a:spcBef>
                <a:spcPct val="0"/>
              </a:spcBef>
            </a:pPr>
            <a:r>
              <a:rPr lang="en-US" sz="3708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INSIGHTS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821463"/>
            <a:ext cx="6632575" cy="91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37"/>
              </a:lnSpc>
              <a:spcBef>
                <a:spcPct val="0"/>
              </a:spcBef>
            </a:pPr>
            <a:r>
              <a:rPr lang="en-US" sz="53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AND FINDINGS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4821" y="1725871"/>
            <a:ext cx="5339504" cy="589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72"/>
              </a:lnSpc>
              <a:spcBef>
                <a:spcPct val="0"/>
              </a:spcBef>
            </a:pPr>
            <a:r>
              <a:rPr lang="en-US" sz="34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INCOME BY CITY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841093" y="2361356"/>
            <a:ext cx="6221634" cy="2176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0987" lvl="1" indent="-220493" algn="l">
              <a:lnSpc>
                <a:spcPts val="2859"/>
              </a:lnSpc>
              <a:buFont typeface="Arial"/>
              <a:buChar char="•"/>
            </a:pPr>
            <a:r>
              <a:rPr lang="en-US" sz="20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Income &amp; Spending: Mumbai customers lead with the highest income (₹335M) and spending (₹172M), followed by Delhi NCR and Bengaluru. Chennai and Hyderabad contribute comparatively lower overall income and spending levels.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43831" y="8350023"/>
            <a:ext cx="7782131" cy="532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3039" lvl="1" indent="-166520" algn="l">
              <a:lnSpc>
                <a:spcPts val="2159"/>
              </a:lnSpc>
              <a:spcBef>
                <a:spcPct val="0"/>
              </a:spcBef>
              <a:buFont typeface="Arial"/>
              <a:buChar char="•"/>
            </a:pPr>
            <a:r>
              <a:rPr lang="en-US" sz="15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Mumbai</a:t>
            </a:r>
            <a:r>
              <a:rPr lang="en-US" sz="1542" u="none" strike="noStrike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 leads both income and spending with highest utilisation, while Chennai shows lowest spending engagement.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841093" y="5568639"/>
            <a:ext cx="6221634" cy="2176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0987" lvl="1" indent="-220493" algn="l">
              <a:lnSpc>
                <a:spcPts val="2859"/>
              </a:lnSpc>
              <a:buFont typeface="Arial"/>
              <a:buChar char="•"/>
            </a:pPr>
            <a:r>
              <a:rPr lang="en-US" sz="20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Income Utilisation: Mumbai (51.4%) and Delhi NCR (48%) show the strongest utilisation rates, indicating higher engagement. In contrast, Chennai (31.1%) and Hyderabad (36.2%) demonstrate more conservative spending relative to their income.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95700" y="-2940108"/>
            <a:ext cx="1435100" cy="5880217"/>
            <a:chOff x="0" y="0"/>
            <a:chExt cx="377969" cy="15486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95700" y="3409473"/>
            <a:ext cx="1435100" cy="1764780"/>
            <a:chOff x="0" y="0"/>
            <a:chExt cx="377969" cy="4647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7969" cy="464798"/>
            </a:xfrm>
            <a:custGeom>
              <a:avLst/>
              <a:gdLst/>
              <a:ahLst/>
              <a:cxnLst/>
              <a:rect l="l" t="t" r="r" b="b"/>
              <a:pathLst>
                <a:path w="377969" h="464798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275814"/>
                  </a:lnTo>
                  <a:cubicBezTo>
                    <a:pt x="377969" y="380187"/>
                    <a:pt x="293358" y="464798"/>
                    <a:pt x="188984" y="464798"/>
                  </a:cubicBezTo>
                  <a:lnTo>
                    <a:pt x="188984" y="464798"/>
                  </a:lnTo>
                  <a:cubicBezTo>
                    <a:pt x="138863" y="464798"/>
                    <a:pt x="90794" y="444887"/>
                    <a:pt x="55352" y="409446"/>
                  </a:cubicBezTo>
                  <a:cubicBezTo>
                    <a:pt x="19911" y="374004"/>
                    <a:pt x="0" y="325935"/>
                    <a:pt x="0" y="275814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77969" cy="512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108617" y="5351508"/>
            <a:ext cx="1435100" cy="5880217"/>
            <a:chOff x="0" y="0"/>
            <a:chExt cx="377969" cy="15486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2038484" y="6589042"/>
            <a:ext cx="5066824" cy="3540310"/>
          </a:xfrm>
          <a:custGeom>
            <a:avLst/>
            <a:gdLst/>
            <a:ahLst/>
            <a:cxnLst/>
            <a:rect l="l" t="t" r="r" b="b"/>
            <a:pathLst>
              <a:path w="5066824" h="3540310">
                <a:moveTo>
                  <a:pt x="0" y="0"/>
                </a:moveTo>
                <a:lnTo>
                  <a:pt x="5066823" y="0"/>
                </a:lnTo>
                <a:lnTo>
                  <a:pt x="5066823" y="3540310"/>
                </a:lnTo>
                <a:lnTo>
                  <a:pt x="0" y="35403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9" r="-1219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96431" y="2509782"/>
            <a:ext cx="5408877" cy="3769461"/>
          </a:xfrm>
          <a:custGeom>
            <a:avLst/>
            <a:gdLst/>
            <a:ahLst/>
            <a:cxnLst/>
            <a:rect l="l" t="t" r="r" b="b"/>
            <a:pathLst>
              <a:path w="5408877" h="3769461">
                <a:moveTo>
                  <a:pt x="0" y="0"/>
                </a:moveTo>
                <a:lnTo>
                  <a:pt x="5408876" y="0"/>
                </a:lnTo>
                <a:lnTo>
                  <a:pt x="5408876" y="3769460"/>
                </a:lnTo>
                <a:lnTo>
                  <a:pt x="0" y="37694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734" r="-1079" b="-734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142875"/>
            <a:ext cx="4824413" cy="62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1"/>
              </a:lnSpc>
              <a:spcBef>
                <a:spcPct val="0"/>
              </a:spcBef>
            </a:pPr>
            <a:r>
              <a:rPr lang="en-US" sz="3708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INSIGHTS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821463"/>
            <a:ext cx="6632575" cy="91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37"/>
              </a:lnSpc>
              <a:spcBef>
                <a:spcPct val="0"/>
              </a:spcBef>
            </a:pPr>
            <a:r>
              <a:rPr lang="en-US" sz="53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AND FINDINGS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74821" y="1744921"/>
            <a:ext cx="6728106" cy="431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2"/>
              </a:lnSpc>
              <a:spcBef>
                <a:spcPct val="0"/>
              </a:spcBef>
            </a:pPr>
            <a:r>
              <a:rPr lang="en-US" sz="25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INCOME BY GENDER AND MARITAL STATUS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771187" y="2882958"/>
            <a:ext cx="6221634" cy="2900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0987" lvl="1" indent="-220493" algn="l">
              <a:lnSpc>
                <a:spcPts val="2859"/>
              </a:lnSpc>
              <a:buFont typeface="Arial"/>
              <a:buChar char="•"/>
            </a:pPr>
            <a:r>
              <a:rPr lang="en-US" sz="20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Income &amp; Spending: Males contribute the highest income (₹805M) and spending (₹357M), while females contribute ₹435M income and ₹174M spending.</a:t>
            </a:r>
          </a:p>
          <a:p>
            <a:pPr marL="440987" lvl="1" indent="-220493" algn="l">
              <a:lnSpc>
                <a:spcPts val="2859"/>
              </a:lnSpc>
              <a:buFont typeface="Arial"/>
              <a:buChar char="•"/>
            </a:pPr>
            <a:r>
              <a:rPr lang="en-US" sz="20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Income Utilization: Males (44.4%) show slightly higher utilization compared to females (39.9%), indicating stronger spending relative to income.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771187" y="6641156"/>
            <a:ext cx="6221634" cy="3262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0987" lvl="1" indent="-220493" algn="l">
              <a:lnSpc>
                <a:spcPts val="2859"/>
              </a:lnSpc>
              <a:buFont typeface="Arial"/>
              <a:buChar char="•"/>
            </a:pPr>
            <a:r>
              <a:rPr lang="en-US" sz="20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Income &amp; Spending: Married customers dominate with income ₹1,003M and spending ₹429M, while singles contribute significantly less (₹237M income, ₹102M spending).</a:t>
            </a:r>
          </a:p>
          <a:p>
            <a:pPr marL="440987" lvl="1" indent="-220493" algn="l">
              <a:lnSpc>
                <a:spcPts val="2859"/>
              </a:lnSpc>
              <a:buFont typeface="Arial"/>
              <a:buChar char="•"/>
            </a:pPr>
            <a:r>
              <a:rPr lang="en-US" sz="20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Income Utilization: Singles (43.1%) and married (42.8%) show nearly similar utilization, suggesting consistent spending habits across both groups.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95700" y="-2940108"/>
            <a:ext cx="1435100" cy="5880217"/>
            <a:chOff x="0" y="0"/>
            <a:chExt cx="377969" cy="15486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95700" y="3409473"/>
            <a:ext cx="1435100" cy="1764780"/>
            <a:chOff x="0" y="0"/>
            <a:chExt cx="377969" cy="4647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7969" cy="464798"/>
            </a:xfrm>
            <a:custGeom>
              <a:avLst/>
              <a:gdLst/>
              <a:ahLst/>
              <a:cxnLst/>
              <a:rect l="l" t="t" r="r" b="b"/>
              <a:pathLst>
                <a:path w="377969" h="464798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275814"/>
                  </a:lnTo>
                  <a:cubicBezTo>
                    <a:pt x="377969" y="380187"/>
                    <a:pt x="293358" y="464798"/>
                    <a:pt x="188984" y="464798"/>
                  </a:cubicBezTo>
                  <a:lnTo>
                    <a:pt x="188984" y="464798"/>
                  </a:lnTo>
                  <a:cubicBezTo>
                    <a:pt x="138863" y="464798"/>
                    <a:pt x="90794" y="444887"/>
                    <a:pt x="55352" y="409446"/>
                  </a:cubicBezTo>
                  <a:cubicBezTo>
                    <a:pt x="19911" y="374004"/>
                    <a:pt x="0" y="325935"/>
                    <a:pt x="0" y="275814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77969" cy="512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108617" y="5351508"/>
            <a:ext cx="1435100" cy="5880217"/>
            <a:chOff x="0" y="0"/>
            <a:chExt cx="377969" cy="15486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383398" y="7737680"/>
            <a:ext cx="5586993" cy="2606400"/>
          </a:xfrm>
          <a:custGeom>
            <a:avLst/>
            <a:gdLst/>
            <a:ahLst/>
            <a:cxnLst/>
            <a:rect l="l" t="t" r="r" b="b"/>
            <a:pathLst>
              <a:path w="5586993" h="2606400">
                <a:moveTo>
                  <a:pt x="0" y="0"/>
                </a:moveTo>
                <a:lnTo>
                  <a:pt x="5586993" y="0"/>
                </a:lnTo>
                <a:lnTo>
                  <a:pt x="5586993" y="2606400"/>
                </a:lnTo>
                <a:lnTo>
                  <a:pt x="0" y="2606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5" t="-2645" b="-2645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383398" y="5162550"/>
            <a:ext cx="5586993" cy="2488132"/>
          </a:xfrm>
          <a:custGeom>
            <a:avLst/>
            <a:gdLst/>
            <a:ahLst/>
            <a:cxnLst/>
            <a:rect l="l" t="t" r="r" b="b"/>
            <a:pathLst>
              <a:path w="5586993" h="2488132">
                <a:moveTo>
                  <a:pt x="0" y="0"/>
                </a:moveTo>
                <a:lnTo>
                  <a:pt x="5586993" y="0"/>
                </a:lnTo>
                <a:lnTo>
                  <a:pt x="5586993" y="2488132"/>
                </a:lnTo>
                <a:lnTo>
                  <a:pt x="0" y="24881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16" r="-916" b="-2577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383398" y="2786102"/>
            <a:ext cx="5586993" cy="2407200"/>
          </a:xfrm>
          <a:custGeom>
            <a:avLst/>
            <a:gdLst/>
            <a:ahLst/>
            <a:cxnLst/>
            <a:rect l="l" t="t" r="r" b="b"/>
            <a:pathLst>
              <a:path w="5586993" h="2407200">
                <a:moveTo>
                  <a:pt x="0" y="0"/>
                </a:moveTo>
                <a:lnTo>
                  <a:pt x="5586993" y="0"/>
                </a:lnTo>
                <a:lnTo>
                  <a:pt x="5586993" y="2407201"/>
                </a:lnTo>
                <a:lnTo>
                  <a:pt x="0" y="24072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241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28700" y="142875"/>
            <a:ext cx="4824413" cy="62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1"/>
              </a:lnSpc>
              <a:spcBef>
                <a:spcPct val="0"/>
              </a:spcBef>
            </a:pPr>
            <a:r>
              <a:rPr lang="en-US" sz="3708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INSIGHTS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821463"/>
            <a:ext cx="6632575" cy="91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37"/>
              </a:lnSpc>
              <a:spcBef>
                <a:spcPct val="0"/>
              </a:spcBef>
            </a:pPr>
            <a:r>
              <a:rPr lang="en-US" sz="53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AND FINDINGS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74821" y="1744921"/>
            <a:ext cx="8069179" cy="869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2"/>
              </a:lnSpc>
              <a:spcBef>
                <a:spcPct val="0"/>
              </a:spcBef>
            </a:pPr>
            <a:r>
              <a:rPr lang="en-US" sz="25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TOTAL SPENDING BY CATEGORY, PAYMENT TYPE AND SALARY SEGMENT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100741" y="3111558"/>
            <a:ext cx="6221634" cy="186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3039" lvl="1" indent="-166520" algn="l">
              <a:lnSpc>
                <a:spcPts val="2159"/>
              </a:lnSpc>
              <a:buFont typeface="Arial"/>
              <a:buChar char="•"/>
            </a:pPr>
            <a:r>
              <a:rPr lang="en-US" sz="15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Spending Patterns: Bills (₹105M) and Groceries (₹87M) dominate, followed by Electronics (₹80M) and Health &amp; Wellness (₹66M). Categories like Apparel (₹34M) and Others (₹16M) see lower spends.</a:t>
            </a:r>
          </a:p>
          <a:p>
            <a:pPr marL="333039" lvl="1" indent="-166520" algn="l">
              <a:lnSpc>
                <a:spcPts val="2159"/>
              </a:lnSpc>
              <a:buFont typeface="Arial"/>
              <a:buChar char="•"/>
            </a:pPr>
            <a:r>
              <a:rPr lang="en-US" sz="15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Interpretation: Essential needs drive the majority of spending, while lifestyle categories present untapped potential for credit card offers.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100741" y="5747233"/>
            <a:ext cx="6221634" cy="1599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3039" lvl="1" indent="-166520" algn="l">
              <a:lnSpc>
                <a:spcPts val="2159"/>
              </a:lnSpc>
              <a:buFont typeface="Arial"/>
              <a:buChar char="•"/>
            </a:pPr>
            <a:r>
              <a:rPr lang="en-US" sz="15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Spending Distribution: Credit Cards lead with ₹216M, followed by UPI (₹141M), Debit Cards (₹120M), and Net Banking (₹54M).</a:t>
            </a:r>
          </a:p>
          <a:p>
            <a:pPr marL="333039" lvl="1" indent="-166520" algn="l">
              <a:lnSpc>
                <a:spcPts val="2159"/>
              </a:lnSpc>
              <a:buFont typeface="Arial"/>
              <a:buChar char="•"/>
            </a:pPr>
            <a:r>
              <a:rPr lang="en-US" sz="15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Interpretation: Credit card usage is already the strongest, but UPI adoption highlights evolving digital-first customer preferences.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100741" y="8116209"/>
            <a:ext cx="6221634" cy="186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3039" lvl="1" indent="-166520" algn="l">
              <a:lnSpc>
                <a:spcPts val="2159"/>
              </a:lnSpc>
              <a:buFont typeface="Arial"/>
              <a:buChar char="•"/>
            </a:pPr>
            <a:r>
              <a:rPr lang="en-US" sz="15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Income &amp; Spending: Customers earning above ₹60K contribute the highest spending (₹276M), closely followed by under ₹60K (₹242M). Very minimal spending comes from under ₹30K (₹13M).</a:t>
            </a:r>
          </a:p>
          <a:p>
            <a:pPr marL="333039" lvl="1" indent="-166520" algn="l">
              <a:lnSpc>
                <a:spcPts val="2159"/>
              </a:lnSpc>
              <a:buFont typeface="Arial"/>
              <a:buChar char="•"/>
            </a:pPr>
            <a:r>
              <a:rPr lang="en-US" sz="15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Interpretation: Higher earning groups dominate overall spending, but mid-segment (&lt;₹60K) also shows strong engagement worth targeting.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95700" y="-2940108"/>
            <a:ext cx="1435100" cy="5880217"/>
            <a:chOff x="0" y="0"/>
            <a:chExt cx="377969" cy="15486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95700" y="3409473"/>
            <a:ext cx="1435100" cy="1764780"/>
            <a:chOff x="0" y="0"/>
            <a:chExt cx="377969" cy="4647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7969" cy="464798"/>
            </a:xfrm>
            <a:custGeom>
              <a:avLst/>
              <a:gdLst/>
              <a:ahLst/>
              <a:cxnLst/>
              <a:rect l="l" t="t" r="r" b="b"/>
              <a:pathLst>
                <a:path w="377969" h="464798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275814"/>
                  </a:lnTo>
                  <a:cubicBezTo>
                    <a:pt x="377969" y="380187"/>
                    <a:pt x="293358" y="464798"/>
                    <a:pt x="188984" y="464798"/>
                  </a:cubicBezTo>
                  <a:lnTo>
                    <a:pt x="188984" y="464798"/>
                  </a:lnTo>
                  <a:cubicBezTo>
                    <a:pt x="138863" y="464798"/>
                    <a:pt x="90794" y="444887"/>
                    <a:pt x="55352" y="409446"/>
                  </a:cubicBezTo>
                  <a:cubicBezTo>
                    <a:pt x="19911" y="374004"/>
                    <a:pt x="0" y="325935"/>
                    <a:pt x="0" y="275814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77969" cy="512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108617" y="5351508"/>
            <a:ext cx="1435100" cy="5880217"/>
            <a:chOff x="0" y="0"/>
            <a:chExt cx="377969" cy="15486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028700" y="3205202"/>
            <a:ext cx="7102249" cy="5847122"/>
          </a:xfrm>
          <a:custGeom>
            <a:avLst/>
            <a:gdLst/>
            <a:ahLst/>
            <a:cxnLst/>
            <a:rect l="l" t="t" r="r" b="b"/>
            <a:pathLst>
              <a:path w="7102249" h="5847122">
                <a:moveTo>
                  <a:pt x="0" y="0"/>
                </a:moveTo>
                <a:lnTo>
                  <a:pt x="7102249" y="0"/>
                </a:lnTo>
                <a:lnTo>
                  <a:pt x="7102249" y="5847122"/>
                </a:lnTo>
                <a:lnTo>
                  <a:pt x="0" y="5847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3245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142875"/>
            <a:ext cx="4824413" cy="62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1"/>
              </a:lnSpc>
              <a:spcBef>
                <a:spcPct val="0"/>
              </a:spcBef>
            </a:pPr>
            <a:r>
              <a:rPr lang="en-US" sz="3708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INSIGHTS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821463"/>
            <a:ext cx="6632575" cy="91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37"/>
              </a:lnSpc>
              <a:spcBef>
                <a:spcPct val="0"/>
              </a:spcBef>
            </a:pPr>
            <a:r>
              <a:rPr lang="en-US" sz="53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AND FINDINGS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4821" y="1744921"/>
            <a:ext cx="6728106" cy="431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2"/>
              </a:lnSpc>
              <a:spcBef>
                <a:spcPct val="0"/>
              </a:spcBef>
            </a:pPr>
            <a:r>
              <a:rPr lang="en-US" sz="25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SPENDING BY MONTHS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67651" y="3634388"/>
            <a:ext cx="6221634" cy="4922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5755" lvl="1" indent="-252877" algn="l">
              <a:lnSpc>
                <a:spcPts val="3279"/>
              </a:lnSpc>
              <a:buFont typeface="Arial"/>
              <a:buChar char="•"/>
            </a:pPr>
            <a:r>
              <a:rPr lang="en-US" sz="23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The sharp rise in total spend during August and September, peaking at ₹115.93M, strongly indicates heightened customer activity likely driven by festive season shopping and related. </a:t>
            </a:r>
          </a:p>
          <a:p>
            <a:pPr marL="505755" lvl="1" indent="-252877" algn="l">
              <a:lnSpc>
                <a:spcPts val="3279"/>
              </a:lnSpc>
              <a:buFont typeface="Arial"/>
              <a:buChar char="•"/>
            </a:pPr>
            <a:r>
              <a:rPr lang="en-US" sz="23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Spending patterns suggest that the festive season has a major impact on monthly transaction volumes, with a notable increase ahead of and during celebratory months.</a:t>
            </a:r>
          </a:p>
          <a:p>
            <a:pPr algn="l">
              <a:lnSpc>
                <a:spcPts val="3279"/>
              </a:lnSpc>
            </a:pPr>
            <a:endParaRPr lang="en-US" sz="2342">
              <a:solidFill>
                <a:srgbClr val="2A094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592934">
            <a:off x="-920428" y="-687891"/>
            <a:ext cx="5953776" cy="3759719"/>
          </a:xfrm>
          <a:custGeom>
            <a:avLst/>
            <a:gdLst/>
            <a:ahLst/>
            <a:cxnLst/>
            <a:rect l="l" t="t" r="r" b="b"/>
            <a:pathLst>
              <a:path w="5953776" h="3759719">
                <a:moveTo>
                  <a:pt x="0" y="0"/>
                </a:moveTo>
                <a:lnTo>
                  <a:pt x="5953776" y="0"/>
                </a:lnTo>
                <a:lnTo>
                  <a:pt x="5953776" y="3759719"/>
                </a:lnTo>
                <a:lnTo>
                  <a:pt x="0" y="37597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980011">
            <a:off x="-59146" y="8229600"/>
            <a:ext cx="4599878" cy="4114800"/>
          </a:xfrm>
          <a:custGeom>
            <a:avLst/>
            <a:gdLst/>
            <a:ahLst/>
            <a:cxnLst/>
            <a:rect l="l" t="t" r="r" b="b"/>
            <a:pathLst>
              <a:path w="4599878" h="4114800">
                <a:moveTo>
                  <a:pt x="0" y="0"/>
                </a:moveTo>
                <a:lnTo>
                  <a:pt x="4599878" y="0"/>
                </a:lnTo>
                <a:lnTo>
                  <a:pt x="459987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942037" y="455069"/>
            <a:ext cx="7100692" cy="952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850"/>
              </a:lnSpc>
              <a:spcBef>
                <a:spcPct val="0"/>
              </a:spcBef>
            </a:pPr>
            <a:r>
              <a:rPr lang="en-US" sz="560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59670" y="2326030"/>
            <a:ext cx="12582107" cy="668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0155" lvl="1" indent="-315078" algn="l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Target the 25-34 years age group primarily with rewards and cashback credit cards to leverage their strong e-commerce engagement.</a:t>
            </a:r>
          </a:p>
          <a:p>
            <a:pPr marL="630155" lvl="1" indent="-315078" algn="l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Offer partnership-driven cashback promotions and maintain minimal annual fees to attract and retain this younger segment.</a:t>
            </a:r>
          </a:p>
          <a:p>
            <a:pPr marL="630155" lvl="1" indent="-315078" algn="l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For the 35-45 years age group, focus on premium credit cards with luxury perks like airport lounge access.</a:t>
            </a:r>
          </a:p>
          <a:p>
            <a:pPr marL="630155" lvl="1" indent="-315078" algn="l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Introduce business credit cards with higher limits and business-specific rewards tailored to professionals in this segment.</a:t>
            </a:r>
          </a:p>
          <a:p>
            <a:pPr marL="630155" lvl="1" indent="-315078" algn="l">
              <a:lnSpc>
                <a:spcPts val="4086"/>
              </a:lnSpc>
              <a:buFont typeface="Arial"/>
              <a:buChar char="•"/>
            </a:pPr>
            <a:r>
              <a:rPr lang="en-US" sz="2918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This dual-segment approach aligns product features with customer preferences, maximizing acquisition and revenue potential.</a:t>
            </a:r>
          </a:p>
          <a:p>
            <a:pPr algn="l">
              <a:lnSpc>
                <a:spcPts val="4086"/>
              </a:lnSpc>
              <a:spcBef>
                <a:spcPct val="0"/>
              </a:spcBef>
            </a:pPr>
            <a:endParaRPr lang="en-US" sz="2918">
              <a:solidFill>
                <a:srgbClr val="2A094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77684" y="2745513"/>
            <a:ext cx="5454396" cy="1509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353"/>
              </a:lnSpc>
              <a:spcBef>
                <a:spcPct val="0"/>
              </a:spcBef>
            </a:pPr>
            <a:r>
              <a:rPr lang="en-US" sz="8824" dirty="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783686" y="2745513"/>
            <a:ext cx="4688690" cy="1509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53"/>
              </a:lnSpc>
              <a:spcBef>
                <a:spcPct val="0"/>
              </a:spcBef>
            </a:pPr>
            <a:r>
              <a:rPr lang="en-US" sz="8824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YOU</a:t>
            </a:r>
          </a:p>
        </p:txBody>
      </p:sp>
      <p:sp>
        <p:nvSpPr>
          <p:cNvPr id="4" name="AutoShape 4"/>
          <p:cNvSpPr/>
          <p:nvPr/>
        </p:nvSpPr>
        <p:spPr>
          <a:xfrm>
            <a:off x="5132705" y="4235516"/>
            <a:ext cx="750824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3238751" y="8466993"/>
            <a:ext cx="791307" cy="791307"/>
          </a:xfrm>
          <a:custGeom>
            <a:avLst/>
            <a:gdLst/>
            <a:ahLst/>
            <a:cxnLst/>
            <a:rect l="l" t="t" r="r" b="b"/>
            <a:pathLst>
              <a:path w="791307" h="791307">
                <a:moveTo>
                  <a:pt x="0" y="0"/>
                </a:moveTo>
                <a:lnTo>
                  <a:pt x="791308" y="0"/>
                </a:lnTo>
                <a:lnTo>
                  <a:pt x="791308" y="791307"/>
                </a:lnTo>
                <a:lnTo>
                  <a:pt x="0" y="7913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129172" y="8435964"/>
            <a:ext cx="793828" cy="793828"/>
          </a:xfrm>
          <a:custGeom>
            <a:avLst/>
            <a:gdLst/>
            <a:ahLst/>
            <a:cxnLst/>
            <a:rect l="l" t="t" r="r" b="b"/>
            <a:pathLst>
              <a:path w="793828" h="793828">
                <a:moveTo>
                  <a:pt x="0" y="0"/>
                </a:moveTo>
                <a:lnTo>
                  <a:pt x="793828" y="0"/>
                </a:lnTo>
                <a:lnTo>
                  <a:pt x="793828" y="793829"/>
                </a:lnTo>
                <a:lnTo>
                  <a:pt x="0" y="7938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495300" y="0"/>
            <a:ext cx="1028700" cy="4235516"/>
            <a:chOff x="0" y="0"/>
            <a:chExt cx="270933" cy="111552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0933" cy="1115527"/>
            </a:xfrm>
            <a:custGeom>
              <a:avLst/>
              <a:gdLst/>
              <a:ahLst/>
              <a:cxnLst/>
              <a:rect l="l" t="t" r="r" b="b"/>
              <a:pathLst>
                <a:path w="270933" h="1115527">
                  <a:moveTo>
                    <a:pt x="0" y="0"/>
                  </a:moveTo>
                  <a:lnTo>
                    <a:pt x="270933" y="0"/>
                  </a:lnTo>
                  <a:lnTo>
                    <a:pt x="270933" y="1115527"/>
                  </a:lnTo>
                  <a:lnTo>
                    <a:pt x="0" y="1115527"/>
                  </a:lnTo>
                  <a:close/>
                </a:path>
              </a:pathLst>
            </a:custGeom>
            <a:solidFill>
              <a:srgbClr val="EFEF8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270933" cy="11631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046051" y="5054821"/>
            <a:ext cx="14273907" cy="1891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1"/>
              </a:lnSpc>
              <a:spcBef>
                <a:spcPct val="0"/>
              </a:spcBef>
            </a:pPr>
            <a:r>
              <a:rPr lang="en-US" sz="2672" dirty="0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Thank you for the opportunity to assist with your credit card strategy analysis. Your vision and insights are commendable, and it has been a pleasure supporting you in crafting a targeted, data-driven approach. Wishing Mitron Bank great success in launching innovative products that truly resonate with your customers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206813" y="8499066"/>
            <a:ext cx="7113144" cy="565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53"/>
              </a:lnSpc>
              <a:spcBef>
                <a:spcPct val="0"/>
              </a:spcBef>
            </a:pPr>
            <a:r>
              <a:rPr lang="en-US" sz="3252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souravpaulofficial101@gmail.com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397865" y="8546551"/>
            <a:ext cx="3645005" cy="565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53"/>
              </a:lnSpc>
              <a:spcBef>
                <a:spcPct val="0"/>
              </a:spcBef>
            </a:pPr>
            <a:r>
              <a:rPr lang="en-US" sz="3252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+91-7003252199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-495300" y="4664983"/>
            <a:ext cx="1028700" cy="1048907"/>
            <a:chOff x="0" y="0"/>
            <a:chExt cx="270933" cy="27625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70933" cy="276255"/>
            </a:xfrm>
            <a:custGeom>
              <a:avLst/>
              <a:gdLst/>
              <a:ahLst/>
              <a:cxnLst/>
              <a:rect l="l" t="t" r="r" b="b"/>
              <a:pathLst>
                <a:path w="270933" h="276255">
                  <a:moveTo>
                    <a:pt x="0" y="0"/>
                  </a:moveTo>
                  <a:lnTo>
                    <a:pt x="270933" y="0"/>
                  </a:lnTo>
                  <a:lnTo>
                    <a:pt x="270933" y="276255"/>
                  </a:lnTo>
                  <a:lnTo>
                    <a:pt x="0" y="276255"/>
                  </a:lnTo>
                  <a:close/>
                </a:path>
              </a:pathLst>
            </a:custGeom>
            <a:solidFill>
              <a:srgbClr val="EFEF89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270933" cy="323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10800000">
            <a:off x="17754349" y="6051484"/>
            <a:ext cx="1028700" cy="4235516"/>
            <a:chOff x="0" y="0"/>
            <a:chExt cx="270933" cy="111552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70933" cy="1115527"/>
            </a:xfrm>
            <a:custGeom>
              <a:avLst/>
              <a:gdLst/>
              <a:ahLst/>
              <a:cxnLst/>
              <a:rect l="l" t="t" r="r" b="b"/>
              <a:pathLst>
                <a:path w="270933" h="1115527">
                  <a:moveTo>
                    <a:pt x="0" y="0"/>
                  </a:moveTo>
                  <a:lnTo>
                    <a:pt x="270933" y="0"/>
                  </a:lnTo>
                  <a:lnTo>
                    <a:pt x="270933" y="1115527"/>
                  </a:lnTo>
                  <a:lnTo>
                    <a:pt x="0" y="1115527"/>
                  </a:lnTo>
                  <a:close/>
                </a:path>
              </a:pathLst>
            </a:custGeom>
            <a:solidFill>
              <a:srgbClr val="EFEF89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270933" cy="11631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 rot="-10800000">
            <a:off x="17754349" y="4573111"/>
            <a:ext cx="1028700" cy="1048907"/>
            <a:chOff x="0" y="0"/>
            <a:chExt cx="270933" cy="27625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70933" cy="276255"/>
            </a:xfrm>
            <a:custGeom>
              <a:avLst/>
              <a:gdLst/>
              <a:ahLst/>
              <a:cxnLst/>
              <a:rect l="l" t="t" r="r" b="b"/>
              <a:pathLst>
                <a:path w="270933" h="276255">
                  <a:moveTo>
                    <a:pt x="0" y="0"/>
                  </a:moveTo>
                  <a:lnTo>
                    <a:pt x="270933" y="0"/>
                  </a:lnTo>
                  <a:lnTo>
                    <a:pt x="270933" y="276255"/>
                  </a:lnTo>
                  <a:lnTo>
                    <a:pt x="0" y="276255"/>
                  </a:lnTo>
                  <a:close/>
                </a:path>
              </a:pathLst>
            </a:custGeom>
            <a:solidFill>
              <a:srgbClr val="EFEF89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270933" cy="323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5380614" y="1028700"/>
            <a:ext cx="1878686" cy="469671"/>
          </a:xfrm>
          <a:custGeom>
            <a:avLst/>
            <a:gdLst/>
            <a:ahLst/>
            <a:cxnLst/>
            <a:rect l="l" t="t" r="r" b="b"/>
            <a:pathLst>
              <a:path w="1878686" h="469671">
                <a:moveTo>
                  <a:pt x="0" y="0"/>
                </a:moveTo>
                <a:lnTo>
                  <a:pt x="1878686" y="0"/>
                </a:lnTo>
                <a:lnTo>
                  <a:pt x="1878686" y="469671"/>
                </a:lnTo>
                <a:lnTo>
                  <a:pt x="0" y="4696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9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1541760" y="-300550"/>
            <a:ext cx="7258734" cy="10888101"/>
            <a:chOff x="0" y="0"/>
            <a:chExt cx="6350000" cy="9525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38880" r="-8611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8870950"/>
            <a:ext cx="3086100" cy="387350"/>
            <a:chOff x="0" y="0"/>
            <a:chExt cx="812800" cy="10201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102018"/>
            </a:xfrm>
            <a:custGeom>
              <a:avLst/>
              <a:gdLst/>
              <a:ahLst/>
              <a:cxnLst/>
              <a:rect l="l" t="t" r="r" b="b"/>
              <a:pathLst>
                <a:path w="812800" h="102018">
                  <a:moveTo>
                    <a:pt x="0" y="0"/>
                  </a:moveTo>
                  <a:lnTo>
                    <a:pt x="812800" y="0"/>
                  </a:lnTo>
                  <a:lnTo>
                    <a:pt x="812800" y="102018"/>
                  </a:lnTo>
                  <a:lnTo>
                    <a:pt x="0" y="102018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149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780652" y="-978996"/>
            <a:ext cx="1054100" cy="3086100"/>
            <a:chOff x="0" y="0"/>
            <a:chExt cx="277623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7623" cy="812800"/>
            </a:xfrm>
            <a:custGeom>
              <a:avLst/>
              <a:gdLst/>
              <a:ahLst/>
              <a:cxnLst/>
              <a:rect l="l" t="t" r="r" b="b"/>
              <a:pathLst>
                <a:path w="277623" h="812800">
                  <a:moveTo>
                    <a:pt x="0" y="0"/>
                  </a:moveTo>
                  <a:lnTo>
                    <a:pt x="277623" y="0"/>
                  </a:lnTo>
                  <a:lnTo>
                    <a:pt x="2776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27762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611913"/>
            <a:ext cx="5330825" cy="980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37"/>
              </a:lnSpc>
              <a:spcBef>
                <a:spcPct val="0"/>
              </a:spcBef>
            </a:pPr>
            <a:r>
              <a:rPr lang="en-US" sz="58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INDEX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2260865"/>
            <a:ext cx="7294499" cy="5224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4619" lvl="1" indent="-222310" algn="l">
              <a:lnSpc>
                <a:spcPts val="2883"/>
              </a:lnSpc>
              <a:buFont typeface="Arial"/>
              <a:buChar char="•"/>
            </a:pPr>
            <a:r>
              <a:rPr lang="en-US" sz="2059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Introduction – Background of Mitron Bank and the new credit card initiative</a:t>
            </a:r>
          </a:p>
          <a:p>
            <a:pPr marL="444619" lvl="1" indent="-222310" algn="l">
              <a:lnSpc>
                <a:spcPts val="2883"/>
              </a:lnSpc>
              <a:buFont typeface="Arial"/>
              <a:buChar char="•"/>
            </a:pPr>
            <a:r>
              <a:rPr lang="en-US" sz="2059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Problem Statement – Current pain points and market challenges</a:t>
            </a:r>
          </a:p>
          <a:p>
            <a:pPr marL="444619" lvl="1" indent="-222310" algn="l">
              <a:lnSpc>
                <a:spcPts val="2883"/>
              </a:lnSpc>
              <a:buFont typeface="Arial"/>
              <a:buChar char="•"/>
            </a:pPr>
            <a:r>
              <a:rPr lang="en-US" sz="2059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Objective – Purpose of the pilot project and expected outcomes</a:t>
            </a:r>
          </a:p>
          <a:p>
            <a:pPr marL="444619" lvl="1" indent="-222310" algn="l">
              <a:lnSpc>
                <a:spcPts val="2883"/>
              </a:lnSpc>
              <a:buFont typeface="Arial"/>
              <a:buChar char="•"/>
            </a:pPr>
            <a:r>
              <a:rPr lang="en-US" sz="2059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Target &amp; Goal – Key focus areas and success aspirations</a:t>
            </a:r>
          </a:p>
          <a:p>
            <a:pPr marL="444619" lvl="1" indent="-222310" algn="l">
              <a:lnSpc>
                <a:spcPts val="2883"/>
              </a:lnSpc>
              <a:buFont typeface="Arial"/>
              <a:buChar char="•"/>
            </a:pPr>
            <a:r>
              <a:rPr lang="en-US" sz="2059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Dataset Overview – Sample of 4,000 customers across five cities with spending details</a:t>
            </a:r>
          </a:p>
          <a:p>
            <a:pPr marL="444619" lvl="1" indent="-222310" algn="l">
              <a:lnSpc>
                <a:spcPts val="2883"/>
              </a:lnSpc>
              <a:buFont typeface="Arial"/>
              <a:buChar char="•"/>
            </a:pPr>
            <a:r>
              <a:rPr lang="en-US" sz="2059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Insights &amp; Findings – Preliminary analysis and business implications</a:t>
            </a:r>
          </a:p>
          <a:p>
            <a:pPr marL="444619" lvl="1" indent="-222310" algn="l">
              <a:lnSpc>
                <a:spcPts val="2883"/>
              </a:lnSpc>
              <a:buFont typeface="Arial"/>
              <a:buChar char="•"/>
            </a:pPr>
            <a:r>
              <a:rPr lang="en-US" sz="2059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Conclusion – Summary and next steps for full-scale implementation</a:t>
            </a:r>
          </a:p>
          <a:p>
            <a:pPr algn="l">
              <a:lnSpc>
                <a:spcPts val="721"/>
              </a:lnSpc>
              <a:spcBef>
                <a:spcPct val="0"/>
              </a:spcBef>
            </a:pPr>
            <a:endParaRPr lang="en-US" sz="2059">
              <a:solidFill>
                <a:srgbClr val="2A094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8780652" y="8176260"/>
            <a:ext cx="1054100" cy="3086100"/>
            <a:chOff x="0" y="0"/>
            <a:chExt cx="277623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7623" cy="812800"/>
            </a:xfrm>
            <a:custGeom>
              <a:avLst/>
              <a:gdLst/>
              <a:ahLst/>
              <a:cxnLst/>
              <a:rect l="l" t="t" r="r" b="b"/>
              <a:pathLst>
                <a:path w="277623" h="812800">
                  <a:moveTo>
                    <a:pt x="0" y="0"/>
                  </a:moveTo>
                  <a:lnTo>
                    <a:pt x="277623" y="0"/>
                  </a:lnTo>
                  <a:lnTo>
                    <a:pt x="27762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77623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555779" y="1028700"/>
            <a:ext cx="6290771" cy="8453837"/>
            <a:chOff x="0" y="0"/>
            <a:chExt cx="3663950" cy="492379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600450" cy="4859020"/>
            </a:xfrm>
            <a:custGeom>
              <a:avLst/>
              <a:gdLst/>
              <a:ahLst/>
              <a:cxnLst/>
              <a:rect l="l" t="t" r="r" b="b"/>
              <a:pathLst>
                <a:path w="3600450" h="485902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2"/>
              <a:stretch>
                <a:fillRect l="-12585" r="-89974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663950" cy="4923790"/>
            </a:xfrm>
            <a:custGeom>
              <a:avLst/>
              <a:gdLst/>
              <a:ahLst/>
              <a:cxnLst/>
              <a:rect l="l" t="t" r="r" b="b"/>
              <a:pathLst>
                <a:path w="3663950" h="492379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EDC254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7259300" y="-2057400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9791700"/>
            <a:ext cx="6959600" cy="990600"/>
            <a:chOff x="0" y="0"/>
            <a:chExt cx="1832981" cy="2608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32981" cy="260899"/>
            </a:xfrm>
            <a:custGeom>
              <a:avLst/>
              <a:gdLst/>
              <a:ahLst/>
              <a:cxnLst/>
              <a:rect l="l" t="t" r="r" b="b"/>
              <a:pathLst>
                <a:path w="1832981" h="260899">
                  <a:moveTo>
                    <a:pt x="0" y="0"/>
                  </a:moveTo>
                  <a:lnTo>
                    <a:pt x="1832981" y="0"/>
                  </a:lnTo>
                  <a:lnTo>
                    <a:pt x="1832981" y="260899"/>
                  </a:lnTo>
                  <a:lnTo>
                    <a:pt x="0" y="260899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832981" cy="308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549900" y="-2353537"/>
            <a:ext cx="3086100" cy="308610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28700" y="952500"/>
            <a:ext cx="3713163" cy="695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1"/>
              </a:lnSpc>
              <a:spcBef>
                <a:spcPct val="0"/>
              </a:spcBef>
            </a:pPr>
            <a:r>
              <a:rPr lang="en-US" sz="41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1573938"/>
            <a:ext cx="5330825" cy="886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7"/>
              </a:lnSpc>
              <a:spcBef>
                <a:spcPct val="0"/>
              </a:spcBef>
            </a:pPr>
            <a:r>
              <a:rPr lang="en-US" sz="52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MITRON BANK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2990965"/>
            <a:ext cx="8235694" cy="1354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Mitron Bank, a well-established financial institution headquartered in Hyderabad, is planning a significant strategic expansion initiative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4832579"/>
            <a:ext cx="8235694" cy="1354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The organization seeks to strengthen its market presence by introducing an innovative line of diverse credit card products.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6674192"/>
            <a:ext cx="8235694" cy="1354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This move demonstrates the bank’s intent to modernize offerings, attract new customers, and remain competitive in today’s landscape.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8870950"/>
            <a:ext cx="3086100" cy="387350"/>
            <a:chOff x="0" y="0"/>
            <a:chExt cx="812800" cy="1020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02018"/>
            </a:xfrm>
            <a:custGeom>
              <a:avLst/>
              <a:gdLst/>
              <a:ahLst/>
              <a:cxnLst/>
              <a:rect l="l" t="t" r="r" b="b"/>
              <a:pathLst>
                <a:path w="812800" h="102018">
                  <a:moveTo>
                    <a:pt x="0" y="0"/>
                  </a:moveTo>
                  <a:lnTo>
                    <a:pt x="812800" y="0"/>
                  </a:lnTo>
                  <a:lnTo>
                    <a:pt x="812800" y="102018"/>
                  </a:lnTo>
                  <a:lnTo>
                    <a:pt x="0" y="102018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149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858500" y="5143500"/>
            <a:ext cx="8610600" cy="86106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7487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9291058" y="1028700"/>
            <a:ext cx="7968242" cy="8229600"/>
            <a:chOff x="0" y="0"/>
            <a:chExt cx="6350000" cy="6558280"/>
          </a:xfrm>
        </p:grpSpPr>
        <p:sp>
          <p:nvSpPr>
            <p:cNvPr id="9" name="Freeform 9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-40170" r="-14868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EDC254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028700" y="952500"/>
            <a:ext cx="4824413" cy="695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1"/>
              </a:lnSpc>
              <a:spcBef>
                <a:spcPct val="0"/>
              </a:spcBef>
            </a:pPr>
            <a:r>
              <a:rPr lang="en-US" sz="41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ABOUT OUR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1783488"/>
            <a:ext cx="7090466" cy="820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37"/>
              </a:lnSpc>
              <a:spcBef>
                <a:spcPct val="0"/>
              </a:spcBef>
            </a:pPr>
            <a:r>
              <a:rPr lang="en-US" sz="48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PROBLEM STATEMENT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2990965"/>
            <a:ext cx="6140194" cy="1802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Mitron Bank aims to explore new opportunities by introducing credit cards, requiring data-driven validation first.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5294207"/>
            <a:ext cx="6140194" cy="1802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0"/>
              </a:lnSpc>
              <a:spcBef>
                <a:spcPct val="0"/>
              </a:spcBef>
            </a:pPr>
            <a:r>
              <a:rPr lang="en-US" sz="2543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Without innovative credit card offerings, the bank struggles to attract younger customers and sustain long-term growth.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1774190" y="2964848"/>
            <a:ext cx="9326880" cy="5246304"/>
            <a:chOff x="0" y="0"/>
            <a:chExt cx="11289030" cy="6350000"/>
          </a:xfrm>
        </p:grpSpPr>
        <p:sp>
          <p:nvSpPr>
            <p:cNvPr id="3" name="Freeform 3"/>
            <p:cNvSpPr/>
            <p:nvPr/>
          </p:nvSpPr>
          <p:spPr>
            <a:xfrm flipH="1"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11287761" y="5824220"/>
                  </a:moveTo>
                  <a:lnTo>
                    <a:pt x="11287761" y="525780"/>
                  </a:lnTo>
                  <a:cubicBezTo>
                    <a:pt x="11287761" y="234950"/>
                    <a:pt x="11052811" y="0"/>
                    <a:pt x="10761981" y="0"/>
                  </a:cubicBezTo>
                  <a:lnTo>
                    <a:pt x="525780" y="0"/>
                  </a:lnTo>
                  <a:cubicBezTo>
                    <a:pt x="234950" y="0"/>
                    <a:pt x="0" y="234950"/>
                    <a:pt x="0" y="525780"/>
                  </a:cubicBezTo>
                  <a:lnTo>
                    <a:pt x="0" y="5822950"/>
                  </a:lnTo>
                  <a:cubicBezTo>
                    <a:pt x="0" y="6113780"/>
                    <a:pt x="234950" y="6348730"/>
                    <a:pt x="525780" y="6348730"/>
                  </a:cubicBezTo>
                  <a:lnTo>
                    <a:pt x="10761980" y="6348730"/>
                  </a:lnTo>
                  <a:cubicBezTo>
                    <a:pt x="11051541" y="6350000"/>
                    <a:pt x="11287761" y="6115050"/>
                    <a:pt x="11287761" y="5824220"/>
                  </a:cubicBezTo>
                  <a:cubicBezTo>
                    <a:pt x="11287761" y="5824220"/>
                    <a:pt x="11287761" y="5824220"/>
                    <a:pt x="11287761" y="5824220"/>
                  </a:cubicBezTo>
                  <a:close/>
                </a:path>
              </a:pathLst>
            </a:custGeom>
            <a:blipFill>
              <a:blip r:embed="rId2"/>
              <a:stretch>
                <a:fillRect t="-6843" b="-11686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7918450" y="3409950"/>
            <a:ext cx="4578350" cy="4356100"/>
            <a:chOff x="0" y="0"/>
            <a:chExt cx="1205821" cy="114728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5821" cy="1147286"/>
            </a:xfrm>
            <a:custGeom>
              <a:avLst/>
              <a:gdLst/>
              <a:ahLst/>
              <a:cxnLst/>
              <a:rect l="l" t="t" r="r" b="b"/>
              <a:pathLst>
                <a:path w="1205821" h="1147286">
                  <a:moveTo>
                    <a:pt x="0" y="0"/>
                  </a:moveTo>
                  <a:lnTo>
                    <a:pt x="1205821" y="0"/>
                  </a:lnTo>
                  <a:lnTo>
                    <a:pt x="1205821" y="1147286"/>
                  </a:lnTo>
                  <a:lnTo>
                    <a:pt x="0" y="1147286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205821" cy="1194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2779534" y="2964848"/>
            <a:ext cx="5246370" cy="524637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24460" y="124460"/>
              <a:ext cx="6101080" cy="6101080"/>
            </a:xfrm>
            <a:custGeom>
              <a:avLst/>
              <a:gdLst/>
              <a:ahLst/>
              <a:cxnLst/>
              <a:rect l="l" t="t" r="r" b="b"/>
              <a:pathLst>
                <a:path w="6101080" h="6101080">
                  <a:moveTo>
                    <a:pt x="0" y="0"/>
                  </a:moveTo>
                  <a:lnTo>
                    <a:pt x="6101080" y="0"/>
                  </a:lnTo>
                  <a:lnTo>
                    <a:pt x="6101080" y="6101080"/>
                  </a:lnTo>
                  <a:lnTo>
                    <a:pt x="0" y="6101080"/>
                  </a:lnTo>
                  <a:close/>
                </a:path>
              </a:pathLst>
            </a:custGeom>
            <a:blipFill>
              <a:blip r:embed="rId3"/>
              <a:stretch>
                <a:fillRect l="-24906" r="-24906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6350000" y="6350000"/>
                  </a:moveTo>
                  <a:lnTo>
                    <a:pt x="0" y="6350000"/>
                  </a:lnTo>
                  <a:lnTo>
                    <a:pt x="0" y="0"/>
                  </a:lnTo>
                  <a:lnTo>
                    <a:pt x="6350000" y="0"/>
                  </a:lnTo>
                  <a:lnTo>
                    <a:pt x="6350000" y="6350000"/>
                  </a:lnTo>
                  <a:close/>
                  <a:moveTo>
                    <a:pt x="248920" y="6101080"/>
                  </a:moveTo>
                  <a:lnTo>
                    <a:pt x="6099810" y="6101080"/>
                  </a:lnTo>
                  <a:lnTo>
                    <a:pt x="6099810" y="248920"/>
                  </a:lnTo>
                  <a:lnTo>
                    <a:pt x="248920" y="248920"/>
                  </a:lnTo>
                  <a:lnTo>
                    <a:pt x="248920" y="6101080"/>
                  </a:lnTo>
                  <a:close/>
                </a:path>
              </a:pathLst>
            </a:custGeom>
            <a:solidFill>
              <a:srgbClr val="EDC254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-196850" y="1028700"/>
            <a:ext cx="4514850" cy="714793"/>
            <a:chOff x="0" y="0"/>
            <a:chExt cx="1189096" cy="18825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89096" cy="188258"/>
            </a:xfrm>
            <a:custGeom>
              <a:avLst/>
              <a:gdLst/>
              <a:ahLst/>
              <a:cxnLst/>
              <a:rect l="l" t="t" r="r" b="b"/>
              <a:pathLst>
                <a:path w="1189096" h="188258">
                  <a:moveTo>
                    <a:pt x="0" y="0"/>
                  </a:moveTo>
                  <a:lnTo>
                    <a:pt x="1189096" y="0"/>
                  </a:lnTo>
                  <a:lnTo>
                    <a:pt x="1189096" y="188258"/>
                  </a:lnTo>
                  <a:lnTo>
                    <a:pt x="0" y="188258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189096" cy="2358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3546138" y="952500"/>
            <a:ext cx="3713163" cy="695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751"/>
              </a:lnSpc>
              <a:spcBef>
                <a:spcPct val="0"/>
              </a:spcBef>
            </a:pPr>
            <a:r>
              <a:rPr lang="en-US" sz="41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ABOUT OUR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928475" y="1638718"/>
            <a:ext cx="5330825" cy="985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37"/>
              </a:lnSpc>
              <a:spcBef>
                <a:spcPct val="0"/>
              </a:spcBef>
            </a:pPr>
            <a:r>
              <a:rPr lang="en-US" sz="58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OBJECTIVE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075016" y="3903077"/>
            <a:ext cx="4285448" cy="2873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4"/>
              </a:lnSpc>
              <a:spcBef>
                <a:spcPct val="0"/>
              </a:spcBef>
            </a:pPr>
            <a:r>
              <a:rPr lang="en-US" sz="2731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Mitron Bank’s challenge lies in limited product diversification, requiring data-driven insights to design competitive credit card offerings.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8840583"/>
            <a:ext cx="8290211" cy="768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5"/>
              </a:lnSpc>
              <a:spcBef>
                <a:spcPct val="0"/>
              </a:spcBef>
            </a:pPr>
            <a:r>
              <a:rPr lang="en-US" sz="2167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Validating credit card strategy through data insights to drive growth and competitiveness for Mitron Bank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4773756" y="1028700"/>
            <a:ext cx="800100" cy="714793"/>
            <a:chOff x="0" y="0"/>
            <a:chExt cx="210726" cy="18825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10726" cy="188258"/>
            </a:xfrm>
            <a:custGeom>
              <a:avLst/>
              <a:gdLst/>
              <a:ahLst/>
              <a:cxnLst/>
              <a:rect l="l" t="t" r="r" b="b"/>
              <a:pathLst>
                <a:path w="210726" h="188258">
                  <a:moveTo>
                    <a:pt x="0" y="0"/>
                  </a:moveTo>
                  <a:lnTo>
                    <a:pt x="210726" y="0"/>
                  </a:lnTo>
                  <a:lnTo>
                    <a:pt x="210726" y="188258"/>
                  </a:lnTo>
                  <a:lnTo>
                    <a:pt x="0" y="188258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210726" cy="2358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898005" y="-1594485"/>
            <a:ext cx="4491990" cy="6737985"/>
            <a:chOff x="0" y="0"/>
            <a:chExt cx="6350000" cy="9525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6898005" y="6241415"/>
            <a:ext cx="4491990" cy="6737985"/>
            <a:chOff x="0" y="0"/>
            <a:chExt cx="6350000" cy="9525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3"/>
              <a:stretch>
                <a:fillRect r="-124929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7600950" y="5469890"/>
            <a:ext cx="3086100" cy="445135"/>
            <a:chOff x="0" y="0"/>
            <a:chExt cx="812800" cy="11723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117237"/>
            </a:xfrm>
            <a:custGeom>
              <a:avLst/>
              <a:gdLst/>
              <a:ahLst/>
              <a:cxnLst/>
              <a:rect l="l" t="t" r="r" b="b"/>
              <a:pathLst>
                <a:path w="812800" h="117237">
                  <a:moveTo>
                    <a:pt x="0" y="0"/>
                  </a:moveTo>
                  <a:lnTo>
                    <a:pt x="812800" y="0"/>
                  </a:lnTo>
                  <a:lnTo>
                    <a:pt x="812800" y="117237"/>
                  </a:lnTo>
                  <a:lnTo>
                    <a:pt x="0" y="117237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1648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2730500"/>
            <a:ext cx="3198845" cy="609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55"/>
              </a:lnSpc>
              <a:spcBef>
                <a:spcPct val="0"/>
              </a:spcBef>
            </a:pPr>
            <a:r>
              <a:rPr lang="en-US" sz="353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ABOUT OUR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3292421"/>
            <a:ext cx="4592442" cy="1061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90"/>
              </a:lnSpc>
              <a:spcBef>
                <a:spcPct val="0"/>
              </a:spcBef>
            </a:pPr>
            <a:r>
              <a:rPr lang="en-US" sz="620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TARGET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67300"/>
            <a:ext cx="3888105" cy="2573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6"/>
              </a:lnSpc>
              <a:spcBef>
                <a:spcPct val="0"/>
              </a:spcBef>
            </a:pPr>
            <a:r>
              <a:rPr lang="en-US" sz="2918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Identify customer spending patterns across five cities to design appealing credit card products.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732719" y="2730500"/>
            <a:ext cx="3198845" cy="614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955"/>
              </a:lnSpc>
              <a:spcBef>
                <a:spcPct val="0"/>
              </a:spcBef>
            </a:pPr>
            <a:r>
              <a:rPr lang="en-US" sz="353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ABOUT OUR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974122" y="3292421"/>
            <a:ext cx="4052692" cy="1061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690"/>
              </a:lnSpc>
              <a:spcBef>
                <a:spcPct val="0"/>
              </a:spcBef>
            </a:pPr>
            <a:r>
              <a:rPr lang="en-US" sz="6207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GOAL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666345" y="5067300"/>
            <a:ext cx="4265219" cy="3088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86"/>
              </a:lnSpc>
              <a:spcBef>
                <a:spcPct val="0"/>
              </a:spcBef>
            </a:pPr>
            <a:r>
              <a:rPr lang="en-US" sz="2918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Launch competitive credit cards using pilot insights, enhancing market reach and customer engagement.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0" y="0"/>
            <a:ext cx="3086100" cy="826135"/>
            <a:chOff x="0" y="0"/>
            <a:chExt cx="812800" cy="21758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217583"/>
            </a:xfrm>
            <a:custGeom>
              <a:avLst/>
              <a:gdLst/>
              <a:ahLst/>
              <a:cxnLst/>
              <a:rect l="l" t="t" r="r" b="b"/>
              <a:pathLst>
                <a:path w="812800" h="217583">
                  <a:moveTo>
                    <a:pt x="0" y="0"/>
                  </a:moveTo>
                  <a:lnTo>
                    <a:pt x="812800" y="0"/>
                  </a:lnTo>
                  <a:lnTo>
                    <a:pt x="812800" y="217583"/>
                  </a:lnTo>
                  <a:lnTo>
                    <a:pt x="0" y="217583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265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201900" y="9460865"/>
            <a:ext cx="3086100" cy="826135"/>
            <a:chOff x="0" y="0"/>
            <a:chExt cx="812800" cy="21758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217583"/>
            </a:xfrm>
            <a:custGeom>
              <a:avLst/>
              <a:gdLst/>
              <a:ahLst/>
              <a:cxnLst/>
              <a:rect l="l" t="t" r="r" b="b"/>
              <a:pathLst>
                <a:path w="812800" h="217583">
                  <a:moveTo>
                    <a:pt x="0" y="0"/>
                  </a:moveTo>
                  <a:lnTo>
                    <a:pt x="812800" y="0"/>
                  </a:lnTo>
                  <a:lnTo>
                    <a:pt x="812800" y="217583"/>
                  </a:lnTo>
                  <a:lnTo>
                    <a:pt x="0" y="217583"/>
                  </a:ln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812800" cy="2652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824200" y="-2940108"/>
            <a:ext cx="1435100" cy="5880217"/>
            <a:chOff x="0" y="0"/>
            <a:chExt cx="377969" cy="15486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988548" y="2248266"/>
            <a:ext cx="1161206" cy="1217048"/>
            <a:chOff x="0" y="0"/>
            <a:chExt cx="1548275" cy="1622731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1548275" cy="1548275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DC254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73862" y="149156"/>
              <a:ext cx="1349750" cy="1473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349"/>
                </a:lnSpc>
                <a:spcBef>
                  <a:spcPct val="0"/>
                </a:spcBef>
              </a:pPr>
              <a:r>
                <a:rPr lang="en-US" sz="6678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1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824200" y="3409473"/>
            <a:ext cx="1435100" cy="1764780"/>
            <a:chOff x="0" y="0"/>
            <a:chExt cx="377969" cy="46479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77969" cy="464798"/>
            </a:xfrm>
            <a:custGeom>
              <a:avLst/>
              <a:gdLst/>
              <a:ahLst/>
              <a:cxnLst/>
              <a:rect l="l" t="t" r="r" b="b"/>
              <a:pathLst>
                <a:path w="377969" h="464798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275814"/>
                  </a:lnTo>
                  <a:cubicBezTo>
                    <a:pt x="377969" y="380187"/>
                    <a:pt x="293358" y="464798"/>
                    <a:pt x="188984" y="464798"/>
                  </a:cubicBezTo>
                  <a:lnTo>
                    <a:pt x="188984" y="464798"/>
                  </a:lnTo>
                  <a:cubicBezTo>
                    <a:pt x="138863" y="464798"/>
                    <a:pt x="90794" y="444887"/>
                    <a:pt x="55352" y="409446"/>
                  </a:cubicBezTo>
                  <a:cubicBezTo>
                    <a:pt x="19911" y="374004"/>
                    <a:pt x="0" y="325935"/>
                    <a:pt x="0" y="275814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377969" cy="512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 rot="3230217">
            <a:off x="11906291" y="-505712"/>
            <a:ext cx="2550562" cy="1925824"/>
          </a:xfrm>
          <a:custGeom>
            <a:avLst/>
            <a:gdLst/>
            <a:ahLst/>
            <a:cxnLst/>
            <a:rect l="l" t="t" r="r" b="b"/>
            <a:pathLst>
              <a:path w="2550562" h="1925824">
                <a:moveTo>
                  <a:pt x="0" y="0"/>
                </a:moveTo>
                <a:lnTo>
                  <a:pt x="2550562" y="0"/>
                </a:lnTo>
                <a:lnTo>
                  <a:pt x="2550562" y="1925824"/>
                </a:lnTo>
                <a:lnTo>
                  <a:pt x="0" y="19258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-1108617" y="5351508"/>
            <a:ext cx="1435100" cy="5880217"/>
            <a:chOff x="0" y="0"/>
            <a:chExt cx="377969" cy="154869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149754" y="3794875"/>
            <a:ext cx="1161206" cy="1217048"/>
            <a:chOff x="0" y="0"/>
            <a:chExt cx="1548275" cy="1622731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1548275" cy="1548275"/>
              <a:chOff x="0" y="0"/>
              <a:chExt cx="8128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DC254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73862" y="149156"/>
              <a:ext cx="1349750" cy="1473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349"/>
                </a:lnSpc>
                <a:spcBef>
                  <a:spcPct val="0"/>
                </a:spcBef>
              </a:pPr>
              <a:r>
                <a:rPr lang="en-US" sz="6678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2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3912899" y="5341484"/>
            <a:ext cx="1161206" cy="1217048"/>
            <a:chOff x="0" y="0"/>
            <a:chExt cx="1548275" cy="1622731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1548275" cy="1548275"/>
              <a:chOff x="0" y="0"/>
              <a:chExt cx="812800" cy="8128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DC254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73862" y="149156"/>
              <a:ext cx="1349750" cy="1473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349"/>
                </a:lnSpc>
                <a:spcBef>
                  <a:spcPct val="0"/>
                </a:spcBef>
              </a:pPr>
              <a:r>
                <a:rPr lang="en-US" sz="6678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3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3149754" y="6888093"/>
            <a:ext cx="1161206" cy="1217048"/>
            <a:chOff x="0" y="0"/>
            <a:chExt cx="1548275" cy="1622731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1548275" cy="154827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DC254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73862" y="149156"/>
              <a:ext cx="1349750" cy="1473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349"/>
                </a:lnSpc>
                <a:spcBef>
                  <a:spcPct val="0"/>
                </a:spcBef>
              </a:pPr>
              <a:r>
                <a:rPr lang="en-US" sz="6678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4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988548" y="8434702"/>
            <a:ext cx="1161206" cy="1217048"/>
            <a:chOff x="0" y="0"/>
            <a:chExt cx="1548275" cy="1622731"/>
          </a:xfrm>
        </p:grpSpPr>
        <p:grpSp>
          <p:nvGrpSpPr>
            <p:cNvPr id="33" name="Group 33"/>
            <p:cNvGrpSpPr/>
            <p:nvPr/>
          </p:nvGrpSpPr>
          <p:grpSpPr>
            <a:xfrm>
              <a:off x="0" y="0"/>
              <a:ext cx="1548275" cy="1548275"/>
              <a:chOff x="0" y="0"/>
              <a:chExt cx="8128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DC254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6" name="TextBox 36"/>
            <p:cNvSpPr txBox="1"/>
            <p:nvPr/>
          </p:nvSpPr>
          <p:spPr>
            <a:xfrm>
              <a:off x="73862" y="149156"/>
              <a:ext cx="1349750" cy="1473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349"/>
                </a:lnSpc>
                <a:spcBef>
                  <a:spcPct val="0"/>
                </a:spcBef>
              </a:pPr>
              <a:r>
                <a:rPr lang="en-US" sz="6678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5</a:t>
              </a:r>
            </a:p>
          </p:txBody>
        </p:sp>
      </p:grpSp>
      <p:sp>
        <p:nvSpPr>
          <p:cNvPr id="37" name="Freeform 37"/>
          <p:cNvSpPr/>
          <p:nvPr/>
        </p:nvSpPr>
        <p:spPr>
          <a:xfrm rot="962688">
            <a:off x="13951849" y="6101059"/>
            <a:ext cx="5953776" cy="3759719"/>
          </a:xfrm>
          <a:custGeom>
            <a:avLst/>
            <a:gdLst/>
            <a:ahLst/>
            <a:cxnLst/>
            <a:rect l="l" t="t" r="r" b="b"/>
            <a:pathLst>
              <a:path w="5953776" h="3759719">
                <a:moveTo>
                  <a:pt x="0" y="0"/>
                </a:moveTo>
                <a:lnTo>
                  <a:pt x="5953776" y="0"/>
                </a:lnTo>
                <a:lnTo>
                  <a:pt x="5953776" y="3759719"/>
                </a:lnTo>
                <a:lnTo>
                  <a:pt x="0" y="37597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38" name="TextBox 38"/>
          <p:cNvSpPr txBox="1"/>
          <p:nvPr/>
        </p:nvSpPr>
        <p:spPr>
          <a:xfrm>
            <a:off x="933450" y="381000"/>
            <a:ext cx="4824413" cy="655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1"/>
              </a:lnSpc>
              <a:spcBef>
                <a:spcPct val="0"/>
              </a:spcBef>
            </a:pPr>
            <a:r>
              <a:rPr lang="en-US" sz="38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KNOW ABOUT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33450" y="1021488"/>
            <a:ext cx="9150215" cy="886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7"/>
              </a:lnSpc>
              <a:spcBef>
                <a:spcPct val="0"/>
              </a:spcBef>
            </a:pPr>
            <a:r>
              <a:rPr lang="en-US" sz="52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CREDIT CARD TYPES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4245852" y="2518994"/>
            <a:ext cx="7158123" cy="697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Entry-level card with minimal features, low fees, suitable for everyday spending and building credit.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3479006" y="2226894"/>
            <a:ext cx="304947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BASIC CREDIT CARD: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5488947" y="4079043"/>
            <a:ext cx="7158123" cy="697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Offers points or cashback on purchases, incentivizing spending through financial rewards.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4722102" y="3786943"/>
            <a:ext cx="5212049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REWARD/CASHBACK CREDIT CARD: 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6218253" y="5658143"/>
            <a:ext cx="7158123" cy="697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High-end card with exclusive benefits like lounge access, concierge, and higher rewards for affluent customers.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5451408" y="5366043"/>
            <a:ext cx="4206942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PREMIUM CREDIT CARD: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5498051" y="7238270"/>
            <a:ext cx="7158123" cy="697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Partnered with brands for exclusive discounts, rewards tailored to specific merchants or services.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4731205" y="6946170"/>
            <a:ext cx="4345907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CO-BRANDED CREDIT CARD: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4303002" y="8806816"/>
            <a:ext cx="8023154" cy="697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8"/>
              </a:lnSpc>
              <a:spcBef>
                <a:spcPct val="0"/>
              </a:spcBef>
            </a:pPr>
            <a:r>
              <a:rPr lang="en-US" sz="1977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Designed for business expenses; offers spending controls, detailed reports, and tailored rewards for professionals.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536156" y="8514717"/>
            <a:ext cx="452913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BUSINESS CREDIT CARD: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284366" y="3385417"/>
            <a:ext cx="2410286" cy="1003675"/>
            <a:chOff x="0" y="0"/>
            <a:chExt cx="634808" cy="2643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4808" cy="264343"/>
            </a:xfrm>
            <a:custGeom>
              <a:avLst/>
              <a:gdLst/>
              <a:ahLst/>
              <a:cxnLst/>
              <a:rect l="l" t="t" r="r" b="b"/>
              <a:pathLst>
                <a:path w="634808" h="264343">
                  <a:moveTo>
                    <a:pt x="132171" y="0"/>
                  </a:moveTo>
                  <a:lnTo>
                    <a:pt x="502637" y="0"/>
                  </a:lnTo>
                  <a:cubicBezTo>
                    <a:pt x="537690" y="0"/>
                    <a:pt x="571309" y="13925"/>
                    <a:pt x="596096" y="38712"/>
                  </a:cubicBezTo>
                  <a:cubicBezTo>
                    <a:pt x="620883" y="63499"/>
                    <a:pt x="634808" y="97117"/>
                    <a:pt x="634808" y="132171"/>
                  </a:cubicBezTo>
                  <a:lnTo>
                    <a:pt x="634808" y="132171"/>
                  </a:lnTo>
                  <a:cubicBezTo>
                    <a:pt x="634808" y="167225"/>
                    <a:pt x="620883" y="200844"/>
                    <a:pt x="596096" y="225630"/>
                  </a:cubicBezTo>
                  <a:cubicBezTo>
                    <a:pt x="571309" y="250417"/>
                    <a:pt x="537690" y="264343"/>
                    <a:pt x="502637" y="264343"/>
                  </a:cubicBezTo>
                  <a:lnTo>
                    <a:pt x="132171" y="264343"/>
                  </a:lnTo>
                  <a:cubicBezTo>
                    <a:pt x="97117" y="264343"/>
                    <a:pt x="63499" y="250417"/>
                    <a:pt x="38712" y="225630"/>
                  </a:cubicBezTo>
                  <a:cubicBezTo>
                    <a:pt x="13925" y="200844"/>
                    <a:pt x="0" y="167225"/>
                    <a:pt x="0" y="132171"/>
                  </a:cubicBezTo>
                  <a:lnTo>
                    <a:pt x="0" y="132171"/>
                  </a:lnTo>
                  <a:cubicBezTo>
                    <a:pt x="0" y="97117"/>
                    <a:pt x="13925" y="63499"/>
                    <a:pt x="38712" y="38712"/>
                  </a:cubicBezTo>
                  <a:cubicBezTo>
                    <a:pt x="63499" y="13925"/>
                    <a:pt x="97117" y="0"/>
                    <a:pt x="132171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634808" cy="3119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28700" y="1028700"/>
            <a:ext cx="5298512" cy="2980376"/>
            <a:chOff x="0" y="0"/>
            <a:chExt cx="1128903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t="-9265" b="-9265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>
            <a:off x="1717322" y="4740536"/>
            <a:ext cx="7544373" cy="4176349"/>
          </a:xfrm>
          <a:custGeom>
            <a:avLst/>
            <a:gdLst/>
            <a:ahLst/>
            <a:cxnLst/>
            <a:rect l="l" t="t" r="r" b="b"/>
            <a:pathLst>
              <a:path w="7544373" h="4176349">
                <a:moveTo>
                  <a:pt x="0" y="0"/>
                </a:moveTo>
                <a:lnTo>
                  <a:pt x="7544373" y="0"/>
                </a:lnTo>
                <a:lnTo>
                  <a:pt x="7544373" y="4176349"/>
                </a:lnTo>
                <a:lnTo>
                  <a:pt x="0" y="41763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151454" y="962625"/>
            <a:ext cx="7880441" cy="8620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83"/>
              </a:lnSpc>
              <a:spcBef>
                <a:spcPct val="0"/>
              </a:spcBef>
            </a:pPr>
            <a:r>
              <a:rPr lang="en-US" sz="505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 SET OVERVIEW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18204" y="2951919"/>
            <a:ext cx="6411134" cy="62581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4165" lvl="1" indent="-242083" algn="l">
              <a:lnSpc>
                <a:spcPts val="3139"/>
              </a:lnSpc>
              <a:buFont typeface="Arial"/>
              <a:buChar char="•"/>
            </a:pPr>
            <a:r>
              <a:rPr lang="en-US" sz="22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Total Customers: 4,000 unique customer profiles</a:t>
            </a:r>
          </a:p>
          <a:p>
            <a:pPr marL="484165" lvl="1" indent="-242083" algn="l">
              <a:lnSpc>
                <a:spcPts val="3139"/>
              </a:lnSpc>
              <a:buFont typeface="Arial"/>
              <a:buChar char="•"/>
            </a:pPr>
            <a:r>
              <a:rPr lang="en-US" sz="22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Coverage: Five major cities – Mumbai, Delhi-NCR, Chennai, Hyderabad, Bengaluru</a:t>
            </a:r>
          </a:p>
          <a:p>
            <a:pPr marL="484165" lvl="1" indent="-242083" algn="l">
              <a:lnSpc>
                <a:spcPts val="3139"/>
              </a:lnSpc>
              <a:buFont typeface="Arial"/>
              <a:buChar char="•"/>
            </a:pPr>
            <a:r>
              <a:rPr lang="en-US" sz="22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Demographics: Gender, age group, marital status, occupation, and income levels</a:t>
            </a:r>
          </a:p>
          <a:p>
            <a:pPr marL="484165" lvl="1" indent="-242083" algn="l">
              <a:lnSpc>
                <a:spcPts val="3139"/>
              </a:lnSpc>
              <a:buFont typeface="Arial"/>
              <a:buChar char="•"/>
            </a:pPr>
            <a:r>
              <a:rPr lang="en-US" sz="22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Spending Data: Six months of transactions (May–October) across multiple categories</a:t>
            </a:r>
          </a:p>
          <a:p>
            <a:pPr marL="484165" lvl="1" indent="-242083" algn="l">
              <a:lnSpc>
                <a:spcPts val="3139"/>
              </a:lnSpc>
              <a:buFont typeface="Arial"/>
              <a:buChar char="•"/>
            </a:pPr>
            <a:r>
              <a:rPr lang="en-US" sz="22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Payment Modes: Debit Card, Credit Card, UPI, and Net Banking</a:t>
            </a:r>
          </a:p>
          <a:p>
            <a:pPr algn="l">
              <a:lnSpc>
                <a:spcPts val="3139"/>
              </a:lnSpc>
            </a:pPr>
            <a:endParaRPr lang="en-US" sz="2242">
              <a:solidFill>
                <a:srgbClr val="2A094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139"/>
              </a:lnSpc>
            </a:pPr>
            <a:endParaRPr lang="en-US" sz="2242">
              <a:solidFill>
                <a:srgbClr val="2A094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139"/>
              </a:lnSpc>
              <a:spcBef>
                <a:spcPct val="0"/>
              </a:spcBef>
            </a:pPr>
            <a:endParaRPr lang="en-US" sz="2242">
              <a:solidFill>
                <a:srgbClr val="2A094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151454" y="1853278"/>
            <a:ext cx="7880441" cy="637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63"/>
              </a:lnSpc>
              <a:spcBef>
                <a:spcPct val="0"/>
              </a:spcBef>
            </a:pPr>
            <a:r>
              <a:rPr lang="en-US" sz="375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KEY INSIGHTS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95700" y="-2940108"/>
            <a:ext cx="1435100" cy="5880217"/>
            <a:chOff x="0" y="0"/>
            <a:chExt cx="377969" cy="15486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95700" y="3409473"/>
            <a:ext cx="1435100" cy="1764780"/>
            <a:chOff x="0" y="0"/>
            <a:chExt cx="377969" cy="4647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77969" cy="464798"/>
            </a:xfrm>
            <a:custGeom>
              <a:avLst/>
              <a:gdLst/>
              <a:ahLst/>
              <a:cxnLst/>
              <a:rect l="l" t="t" r="r" b="b"/>
              <a:pathLst>
                <a:path w="377969" h="464798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275814"/>
                  </a:lnTo>
                  <a:cubicBezTo>
                    <a:pt x="377969" y="380187"/>
                    <a:pt x="293358" y="464798"/>
                    <a:pt x="188984" y="464798"/>
                  </a:cubicBezTo>
                  <a:lnTo>
                    <a:pt x="188984" y="464798"/>
                  </a:lnTo>
                  <a:cubicBezTo>
                    <a:pt x="138863" y="464798"/>
                    <a:pt x="90794" y="444887"/>
                    <a:pt x="55352" y="409446"/>
                  </a:cubicBezTo>
                  <a:cubicBezTo>
                    <a:pt x="19911" y="374004"/>
                    <a:pt x="0" y="325935"/>
                    <a:pt x="0" y="275814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77969" cy="512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108617" y="5351508"/>
            <a:ext cx="1435100" cy="5880217"/>
            <a:chOff x="0" y="0"/>
            <a:chExt cx="377969" cy="15486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77969" cy="1548699"/>
            </a:xfrm>
            <a:custGeom>
              <a:avLst/>
              <a:gdLst/>
              <a:ahLst/>
              <a:cxnLst/>
              <a:rect l="l" t="t" r="r" b="b"/>
              <a:pathLst>
                <a:path w="377969" h="1548699">
                  <a:moveTo>
                    <a:pt x="188984" y="0"/>
                  </a:moveTo>
                  <a:lnTo>
                    <a:pt x="188984" y="0"/>
                  </a:lnTo>
                  <a:cubicBezTo>
                    <a:pt x="239106" y="0"/>
                    <a:pt x="287175" y="19911"/>
                    <a:pt x="322616" y="55352"/>
                  </a:cubicBezTo>
                  <a:cubicBezTo>
                    <a:pt x="358058" y="90794"/>
                    <a:pt x="377969" y="138863"/>
                    <a:pt x="377969" y="188984"/>
                  </a:cubicBezTo>
                  <a:lnTo>
                    <a:pt x="377969" y="1359715"/>
                  </a:lnTo>
                  <a:cubicBezTo>
                    <a:pt x="377969" y="1464088"/>
                    <a:pt x="293358" y="1548699"/>
                    <a:pt x="188984" y="1548699"/>
                  </a:cubicBezTo>
                  <a:lnTo>
                    <a:pt x="188984" y="1548699"/>
                  </a:lnTo>
                  <a:cubicBezTo>
                    <a:pt x="138863" y="1548699"/>
                    <a:pt x="90794" y="1528788"/>
                    <a:pt x="55352" y="1493347"/>
                  </a:cubicBezTo>
                  <a:cubicBezTo>
                    <a:pt x="19911" y="1457905"/>
                    <a:pt x="0" y="1409836"/>
                    <a:pt x="0" y="1359715"/>
                  </a:cubicBezTo>
                  <a:lnTo>
                    <a:pt x="0" y="188984"/>
                  </a:lnTo>
                  <a:cubicBezTo>
                    <a:pt x="0" y="84611"/>
                    <a:pt x="84611" y="0"/>
                    <a:pt x="188984" y="0"/>
                  </a:cubicBezTo>
                  <a:close/>
                </a:path>
              </a:pathLst>
            </a:custGeom>
            <a:solidFill>
              <a:srgbClr val="EDC254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77969" cy="1596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51874" y="2661116"/>
            <a:ext cx="7692126" cy="5364836"/>
          </a:xfrm>
          <a:custGeom>
            <a:avLst/>
            <a:gdLst/>
            <a:ahLst/>
            <a:cxnLst/>
            <a:rect l="l" t="t" r="r" b="b"/>
            <a:pathLst>
              <a:path w="7692126" h="5364836">
                <a:moveTo>
                  <a:pt x="0" y="0"/>
                </a:moveTo>
                <a:lnTo>
                  <a:pt x="7692126" y="0"/>
                </a:lnTo>
                <a:lnTo>
                  <a:pt x="7692126" y="5364835"/>
                </a:lnTo>
                <a:lnTo>
                  <a:pt x="0" y="5364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56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8700" y="142875"/>
            <a:ext cx="4824413" cy="6297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1"/>
              </a:lnSpc>
              <a:spcBef>
                <a:spcPct val="0"/>
              </a:spcBef>
            </a:pPr>
            <a:r>
              <a:rPr lang="en-US" sz="3708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INSIGHTS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821463"/>
            <a:ext cx="6632575" cy="91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37"/>
              </a:lnSpc>
              <a:spcBef>
                <a:spcPct val="0"/>
              </a:spcBef>
            </a:pPr>
            <a:r>
              <a:rPr lang="en-US" sz="5312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AND FINDINGS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4821" y="1725871"/>
            <a:ext cx="5149269" cy="589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72"/>
              </a:lnSpc>
              <a:spcBef>
                <a:spcPct val="0"/>
              </a:spcBef>
            </a:pPr>
            <a:r>
              <a:rPr lang="en-US" sz="3408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INCOME BY AGE GROUP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841093" y="3494831"/>
            <a:ext cx="6221634" cy="31339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4165" lvl="1" indent="-242083" algn="l">
              <a:lnSpc>
                <a:spcPts val="3139"/>
              </a:lnSpc>
              <a:buFont typeface="Arial"/>
              <a:buChar char="•"/>
            </a:pPr>
            <a:r>
              <a:rPr lang="en-US" sz="22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“The 25–45 age group forms Mitron Bank’s strongest segment, combining the largest customer base with the highest total income contribution. </a:t>
            </a:r>
          </a:p>
          <a:p>
            <a:pPr marL="484165" lvl="1" indent="-242083" algn="l">
              <a:lnSpc>
                <a:spcPts val="3139"/>
              </a:lnSpc>
              <a:buFont typeface="Arial"/>
              <a:buChar char="•"/>
            </a:pPr>
            <a:r>
              <a:rPr lang="en-US" sz="2242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While the 45+ group shows premium earning potential, the 21–24 group represents an emerging opportunity for entry-level credit card offerings.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8445273"/>
            <a:ext cx="8812393" cy="799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3039" lvl="1" indent="-166520" algn="l">
              <a:lnSpc>
                <a:spcPts val="2159"/>
              </a:lnSpc>
              <a:spcBef>
                <a:spcPct val="0"/>
              </a:spcBef>
              <a:buFont typeface="Arial"/>
              <a:buChar char="•"/>
            </a:pPr>
            <a:r>
              <a:rPr lang="en-US" sz="1542" u="none" strike="noStrike">
                <a:solidFill>
                  <a:srgbClr val="2A0947"/>
                </a:solidFill>
                <a:latin typeface="Poppins"/>
                <a:ea typeface="Poppins"/>
                <a:cs typeface="Poppins"/>
                <a:sym typeface="Poppins"/>
              </a:rPr>
              <a:t>“Mid-aged customers (25–45) dominate both income and customer volume, making them the prime target segment. The 45+ group offers niche high-income potential, while younger 21–24 customers can be nurtured for future growth.”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1299</Words>
  <Application>Microsoft Office PowerPoint</Application>
  <PresentationFormat>Custom</PresentationFormat>
  <Paragraphs>106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</vt:lpstr>
      <vt:lpstr>League Spartan</vt:lpstr>
      <vt:lpstr>Poppins</vt:lpstr>
      <vt:lpstr>Roboto Bold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Yellow &amp; white company business presentation</dc:title>
  <cp:lastModifiedBy>Sourav Paul</cp:lastModifiedBy>
  <cp:revision>2</cp:revision>
  <dcterms:created xsi:type="dcterms:W3CDTF">2006-08-16T00:00:00Z</dcterms:created>
  <dcterms:modified xsi:type="dcterms:W3CDTF">2025-10-08T06:05:05Z</dcterms:modified>
  <dc:identifier>DAGxbEMaeiI</dc:identifier>
</cp:coreProperties>
</file>

<file path=docProps/thumbnail.jpeg>
</file>